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Bienvenidos</a:t>
            </a:r>
            <a:r>
              <a:rPr lang="en-US" dirty="0" smtClean="0"/>
              <a:t> a la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espa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ñ</a:t>
            </a:r>
            <a:r>
              <a:rPr lang="en-US" dirty="0" err="1" smtClean="0"/>
              <a:t>ol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6807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92D050"/>
                </a:solidFill>
              </a:rPr>
              <a:t>Se</a:t>
            </a:r>
            <a:r>
              <a:rPr lang="en-US" sz="4000" dirty="0" err="1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ñ</a:t>
            </a:r>
            <a:r>
              <a:rPr lang="en-US" sz="4000" dirty="0" err="1" smtClean="0">
                <a:solidFill>
                  <a:srgbClr val="92D050"/>
                </a:solidFill>
              </a:rPr>
              <a:t>ora</a:t>
            </a:r>
            <a:r>
              <a:rPr lang="en-US" sz="4000" dirty="0" smtClean="0">
                <a:solidFill>
                  <a:srgbClr val="92D050"/>
                </a:solidFill>
              </a:rPr>
              <a:t> Rivera</a:t>
            </a:r>
          </a:p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irmarivera@paps.net</a:t>
            </a:r>
          </a:p>
          <a:p>
            <a:pPr algn="ctr"/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0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5382" y="1859340"/>
            <a:ext cx="78786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BernhardMod BT"/>
                <a:ea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r>
              <a:rPr lang="en-US" sz="1100" dirty="0">
                <a:latin typeface="BernhardMod BT"/>
                <a:ea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dirty="0">
                <a:latin typeface="BernhardMod BT"/>
                <a:ea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BernhardMod BT"/>
                <a:ea typeface="Times New Roman" panose="02020603050405020304" pitchFamily="18" charset="0"/>
              </a:rPr>
              <a:t>Welcome. </a:t>
            </a:r>
            <a:r>
              <a:rPr lang="en-US" i="1" dirty="0" err="1">
                <a:latin typeface="BernhardMod BT"/>
                <a:ea typeface="Times New Roman" panose="02020603050405020304" pitchFamily="18" charset="0"/>
              </a:rPr>
              <a:t>Bienvenidos</a:t>
            </a:r>
            <a:r>
              <a:rPr lang="en-US" i="1" dirty="0">
                <a:latin typeface="BernhardMod BT"/>
                <a:ea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BernhardMod BT"/>
                <a:ea typeface="Times New Roman" panose="02020603050405020304" pitchFamily="18" charset="0"/>
              </a:rPr>
              <a:t>Class Expectations &amp; Rules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i="1" dirty="0">
                <a:latin typeface="BernhardMod BT"/>
                <a:ea typeface="Times New Roman" panose="02020603050405020304" pitchFamily="18" charset="0"/>
              </a:rPr>
              <a:t>Expectativas de la clase y reglas.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BernhardMod BT"/>
                <a:ea typeface="Times New Roman" panose="02020603050405020304" pitchFamily="18" charset="0"/>
              </a:rPr>
              <a:t>Grading policy. </a:t>
            </a:r>
            <a:r>
              <a:rPr lang="en-US" i="1" dirty="0" err="1">
                <a:latin typeface="BernhardMod BT"/>
                <a:ea typeface="Times New Roman" panose="02020603050405020304" pitchFamily="18" charset="0"/>
              </a:rPr>
              <a:t>Calificaciones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BernhardMod BT"/>
                <a:ea typeface="Times New Roman" panose="02020603050405020304" pitchFamily="18" charset="0"/>
              </a:rPr>
              <a:t>Textbooks. </a:t>
            </a:r>
            <a:r>
              <a:rPr lang="en-US" i="1" dirty="0" err="1">
                <a:latin typeface="BernhardMod BT"/>
                <a:ea typeface="Times New Roman" panose="02020603050405020304" pitchFamily="18" charset="0"/>
              </a:rPr>
              <a:t>Libros</a:t>
            </a:r>
            <a:r>
              <a:rPr lang="en-US" i="1" dirty="0">
                <a:latin typeface="BernhardMod BT"/>
                <a:ea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BernhardMod BT"/>
                <a:ea typeface="Times New Roman" panose="02020603050405020304" pitchFamily="18" charset="0"/>
              </a:rPr>
              <a:t>Questions. </a:t>
            </a:r>
            <a:r>
              <a:rPr lang="en-US" i="1" dirty="0" err="1">
                <a:latin typeface="BernhardMod BT"/>
                <a:ea typeface="Times New Roman" panose="02020603050405020304" pitchFamily="18" charset="0"/>
              </a:rPr>
              <a:t>Preguntas</a:t>
            </a:r>
            <a:r>
              <a:rPr lang="en-US" dirty="0">
                <a:latin typeface="BernhardMod BT"/>
                <a:ea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6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599" y="443344"/>
            <a:ext cx="89223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Reglas</a:t>
            </a:r>
            <a:r>
              <a:rPr lang="en-US" sz="1600" b="1" u="sng" dirty="0">
                <a:latin typeface="Courier New" panose="02070309020205020404" pitchFamily="49" charset="0"/>
                <a:ea typeface="Times New Roman" panose="02020603050405020304" pitchFamily="18" charset="0"/>
              </a:rPr>
              <a:t> de la </a:t>
            </a:r>
            <a:r>
              <a:rPr lang="en-US" sz="1600" b="1" u="sng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clase</a:t>
            </a:r>
            <a:r>
              <a:rPr lang="en-US" sz="1600" b="1" u="sng" dirty="0">
                <a:latin typeface="Courier New" panose="02070309020205020404" pitchFamily="49" charset="0"/>
                <a:ea typeface="Times New Roman" panose="02020603050405020304" pitchFamily="18" charset="0"/>
              </a:rPr>
              <a:t> de </a:t>
            </a:r>
            <a:r>
              <a:rPr lang="en-US" sz="1600" b="1" u="sng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español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600" b="1" u="sng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Señora</a:t>
            </a:r>
            <a:r>
              <a:rPr lang="en-US" sz="1600" b="1" u="sng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600" b="1" u="sng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Rivera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Classroom Rules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1.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Siga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las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indicaciones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de la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profesora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con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prontitud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 </a:t>
            </a:r>
            <a:r>
              <a:rPr lang="en-US" sz="14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Respond promptly to directions given by the teacher.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2.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Absténte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de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distraer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o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molestar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a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tus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compañeros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 </a:t>
            </a:r>
            <a:r>
              <a:rPr lang="en-US" sz="14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Refrain from disrupting or distracting others during class.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3.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Sé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respetuoso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todo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el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tiempo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.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Haz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comentarios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positivos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 </a:t>
            </a:r>
            <a:r>
              <a:rPr lang="en-US" sz="14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Be respectful at all times. Positive comments only.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4.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Abstente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de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usar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tu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celular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u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otro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aparato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electronico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 no </a:t>
            </a:r>
            <a:r>
              <a:rPr lang="en-US" sz="1400" b="1" dirty="0" err="1" smtClean="0">
                <a:latin typeface="Courier New" panose="02070309020205020404" pitchFamily="49" charset="0"/>
                <a:ea typeface="Times New Roman" panose="02020603050405020304" pitchFamily="18" charset="0"/>
              </a:rPr>
              <a:t>autorizado</a:t>
            </a:r>
            <a:r>
              <a:rPr lang="en-US" sz="1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Refrain from using your cellular or another electronic device without authorization.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*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Todas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las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reglas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de la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escuela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se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siguen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la </a:t>
            </a:r>
            <a:r>
              <a:rPr lang="en-US" sz="1400" b="1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clase</a:t>
            </a:r>
            <a:r>
              <a:rPr lang="en-US" sz="1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*</a:t>
            </a:r>
            <a:r>
              <a:rPr lang="en-US" sz="14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All school rules apply in the classroom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4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Formal and informal assessment: 60%</a:t>
            </a:r>
          </a:p>
          <a:p>
            <a:r>
              <a:rPr lang="en-US" sz="2800" dirty="0" smtClean="0"/>
              <a:t>Classwork and participation:        35%</a:t>
            </a:r>
          </a:p>
          <a:p>
            <a:r>
              <a:rPr lang="en-US" sz="2800" dirty="0" smtClean="0"/>
              <a:t>Homework:                                    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8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Spanish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Abriendo</a:t>
            </a:r>
            <a:r>
              <a:rPr lang="en-US" dirty="0" smtClean="0"/>
              <a:t> </a:t>
            </a:r>
            <a:r>
              <a:rPr lang="en-US" dirty="0" err="1" smtClean="0"/>
              <a:t>Puertas</a:t>
            </a:r>
            <a:r>
              <a:rPr lang="en-US" dirty="0" smtClean="0"/>
              <a:t>, </a:t>
            </a:r>
            <a:r>
              <a:rPr lang="en-US" dirty="0" err="1" smtClean="0"/>
              <a:t>ampliando</a:t>
            </a:r>
            <a:r>
              <a:rPr lang="en-US" dirty="0" smtClean="0"/>
              <a:t> </a:t>
            </a:r>
            <a:r>
              <a:rPr lang="en-US" dirty="0" err="1" smtClean="0"/>
              <a:t>perspectivas</a:t>
            </a:r>
            <a:r>
              <a:rPr lang="en-US" dirty="0" smtClean="0"/>
              <a:t>, textbook and workbook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Heritage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español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10. Editorial </a:t>
            </a:r>
            <a:r>
              <a:rPr lang="en-US" sz="2000" dirty="0" err="1" smtClean="0"/>
              <a:t>santillana</a:t>
            </a:r>
            <a:r>
              <a:rPr lang="en-US" sz="2000" dirty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0977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Heritage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español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11. </a:t>
            </a:r>
            <a:r>
              <a:rPr lang="en-US" dirty="0"/>
              <a:t>Editorial </a:t>
            </a:r>
            <a:r>
              <a:rPr lang="en-US" dirty="0" err="1" smtClean="0"/>
              <a:t>Santillana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0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Gracias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081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71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BernhardMod BT</vt:lpstr>
      <vt:lpstr>Calibri</vt:lpstr>
      <vt:lpstr>Courier New</vt:lpstr>
      <vt:lpstr>Times New Roman</vt:lpstr>
      <vt:lpstr>Trebuchet MS</vt:lpstr>
      <vt:lpstr>Wingdings 3</vt:lpstr>
      <vt:lpstr>Facet</vt:lpstr>
      <vt:lpstr>Bienvenidos a la clase  de español </vt:lpstr>
      <vt:lpstr>PowerPoint Presentation</vt:lpstr>
      <vt:lpstr>PowerPoint Presentation</vt:lpstr>
      <vt:lpstr>Grading policy:</vt:lpstr>
      <vt:lpstr>AP Spanish Literature</vt:lpstr>
      <vt:lpstr>Spanish Heritage 2</vt:lpstr>
      <vt:lpstr>Spanish Heritage 3</vt:lpstr>
      <vt:lpstr>Preguntas</vt:lpstr>
    </vt:vector>
  </TitlesOfParts>
  <Company>Perth Amboy Board of 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la clase  de espanol</dc:title>
  <dc:creator>UBILLUS : MARITZA</dc:creator>
  <cp:lastModifiedBy>RIVERA : IRMA</cp:lastModifiedBy>
  <cp:revision>9</cp:revision>
  <dcterms:created xsi:type="dcterms:W3CDTF">2018-09-25T19:53:43Z</dcterms:created>
  <dcterms:modified xsi:type="dcterms:W3CDTF">2020-09-22T23:09:25Z</dcterms:modified>
</cp:coreProperties>
</file>